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Montserrat Ultra-Bold" charset="1" panose="00000900000000000000"/>
      <p:regular r:id="rId16"/>
    </p:embeddedFont>
    <p:embeddedFont>
      <p:font typeface="Open Sauce Heavy" charset="1" panose="00000A00000000000000"/>
      <p:regular r:id="rId17"/>
    </p:embeddedFont>
    <p:embeddedFont>
      <p:font typeface="Open Sauce" charset="1" panose="00000500000000000000"/>
      <p:regular r:id="rId18"/>
    </p:embeddedFont>
    <p:embeddedFont>
      <p:font typeface="Montserrat Bold" charset="1" panose="00000800000000000000"/>
      <p:regular r:id="rId19"/>
    </p:embeddedFont>
    <p:embeddedFont>
      <p:font typeface="Open Sauce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svg>
</file>

<file path=ppt/media/image13.jpe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41020" y="3445022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011334" y="866775"/>
            <a:ext cx="14276666" cy="4638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346"/>
              </a:lnSpc>
              <a:spcBef>
                <a:spcPct val="0"/>
              </a:spcBef>
            </a:pPr>
            <a:r>
              <a:rPr lang="en-US" b="true" sz="8819" spc="202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GIT VS GITHUB: ¿QUÉ SON Y CÓMO USARLOS JUNTOS?</a:t>
            </a:r>
          </a:p>
        </p:txBody>
      </p:sp>
      <p:sp>
        <p:nvSpPr>
          <p:cNvPr name="AutoShape 9" id="9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14809055" y="5038662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13982877" y="5355328"/>
            <a:ext cx="4566736" cy="4566736"/>
          </a:xfrm>
          <a:custGeom>
            <a:avLst/>
            <a:gdLst/>
            <a:ahLst/>
            <a:cxnLst/>
            <a:rect r="r" b="b" t="t" l="l"/>
            <a:pathLst>
              <a:path h="4566736" w="4566736">
                <a:moveTo>
                  <a:pt x="0" y="0"/>
                </a:moveTo>
                <a:lnTo>
                  <a:pt x="4566736" y="0"/>
                </a:lnTo>
                <a:lnTo>
                  <a:pt x="4566736" y="4566736"/>
                </a:lnTo>
                <a:lnTo>
                  <a:pt x="0" y="45667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653374" y="461308"/>
            <a:ext cx="5166604" cy="5166604"/>
          </a:xfrm>
          <a:custGeom>
            <a:avLst/>
            <a:gdLst/>
            <a:ahLst/>
            <a:cxnLst/>
            <a:rect r="r" b="b" t="t" l="l"/>
            <a:pathLst>
              <a:path h="5166604" w="5166604">
                <a:moveTo>
                  <a:pt x="0" y="0"/>
                </a:moveTo>
                <a:lnTo>
                  <a:pt x="5166604" y="0"/>
                </a:lnTo>
                <a:lnTo>
                  <a:pt x="5166604" y="5166604"/>
                </a:lnTo>
                <a:lnTo>
                  <a:pt x="0" y="51666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-215597" y="6957996"/>
            <a:ext cx="13899059" cy="2300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3"/>
              </a:lnSpc>
            </a:pPr>
            <a:r>
              <a:rPr lang="en-US" b="true" sz="3273" spc="7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PRESENTADO POR:</a:t>
            </a:r>
          </a:p>
          <a:p>
            <a:pPr algn="ctr">
              <a:lnSpc>
                <a:spcPts val="4583"/>
              </a:lnSpc>
            </a:pPr>
            <a:r>
              <a:rPr lang="en-US" b="true" sz="3273" spc="7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RINA AHUMEDO</a:t>
            </a:r>
          </a:p>
          <a:p>
            <a:pPr algn="ctr">
              <a:lnSpc>
                <a:spcPts val="4583"/>
              </a:lnSpc>
            </a:pPr>
            <a:r>
              <a:rPr lang="en-US" b="true" sz="3273" spc="7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VIVIANA CHICA</a:t>
            </a:r>
          </a:p>
          <a:p>
            <a:pPr algn="ctr" marL="0" indent="0" lvl="0">
              <a:lnSpc>
                <a:spcPts val="4583"/>
              </a:lnSpc>
              <a:spcBef>
                <a:spcPct val="0"/>
              </a:spcBef>
            </a:pPr>
            <a:r>
              <a:rPr lang="en-US" b="true" sz="3273" spc="7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SARA CONTRERAS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Others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583981" y="4007878"/>
            <a:ext cx="15120037" cy="220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014"/>
              </a:lnSpc>
              <a:spcBef>
                <a:spcPct val="0"/>
              </a:spcBef>
            </a:pPr>
            <a:r>
              <a:rPr lang="en-US" b="true" sz="12867" spc="29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THANK YOU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83981" y="4895850"/>
            <a:ext cx="15120037" cy="220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014"/>
              </a:lnSpc>
              <a:spcBef>
                <a:spcPct val="0"/>
              </a:spcBef>
            </a:pPr>
            <a:r>
              <a:rPr lang="en-US" b="true" sz="12867" spc="29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THANK YOU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3981" y="3267743"/>
            <a:ext cx="15120037" cy="220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014"/>
              </a:lnSpc>
              <a:spcBef>
                <a:spcPct val="0"/>
              </a:spcBef>
            </a:pPr>
            <a:r>
              <a:rPr lang="en-US" b="true" sz="12867" spc="29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THANK YOU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252776" y="9220200"/>
            <a:ext cx="5782449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www.reallygreatsite.com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5351127" y="-58856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30951" y="8558410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107275" y="1375455"/>
            <a:ext cx="8031022" cy="7182955"/>
            <a:chOff x="0" y="0"/>
            <a:chExt cx="1231779" cy="110170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31779" cy="1101704"/>
            </a:xfrm>
            <a:custGeom>
              <a:avLst/>
              <a:gdLst/>
              <a:ahLst/>
              <a:cxnLst/>
              <a:rect r="r" b="b" t="t" l="l"/>
              <a:pathLst>
                <a:path h="1101704" w="1231779">
                  <a:moveTo>
                    <a:pt x="17352" y="0"/>
                  </a:moveTo>
                  <a:lnTo>
                    <a:pt x="1214427" y="0"/>
                  </a:lnTo>
                  <a:cubicBezTo>
                    <a:pt x="1219029" y="0"/>
                    <a:pt x="1223442" y="1828"/>
                    <a:pt x="1226696" y="5082"/>
                  </a:cubicBezTo>
                  <a:cubicBezTo>
                    <a:pt x="1229950" y="8336"/>
                    <a:pt x="1231779" y="12750"/>
                    <a:pt x="1231779" y="17352"/>
                  </a:cubicBezTo>
                  <a:lnTo>
                    <a:pt x="1231779" y="1084352"/>
                  </a:lnTo>
                  <a:cubicBezTo>
                    <a:pt x="1231779" y="1093935"/>
                    <a:pt x="1224010" y="1101704"/>
                    <a:pt x="1214427" y="1101704"/>
                  </a:cubicBezTo>
                  <a:lnTo>
                    <a:pt x="17352" y="1101704"/>
                  </a:lnTo>
                  <a:cubicBezTo>
                    <a:pt x="12750" y="1101704"/>
                    <a:pt x="8336" y="1099876"/>
                    <a:pt x="5082" y="1096622"/>
                  </a:cubicBezTo>
                  <a:cubicBezTo>
                    <a:pt x="1828" y="1093368"/>
                    <a:pt x="0" y="1088954"/>
                    <a:pt x="0" y="1084352"/>
                  </a:cubicBezTo>
                  <a:lnTo>
                    <a:pt x="0" y="17352"/>
                  </a:lnTo>
                  <a:cubicBezTo>
                    <a:pt x="0" y="12750"/>
                    <a:pt x="1828" y="8336"/>
                    <a:pt x="5082" y="5082"/>
                  </a:cubicBezTo>
                  <a:cubicBezTo>
                    <a:pt x="8336" y="1828"/>
                    <a:pt x="12750" y="0"/>
                    <a:pt x="17352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5903" r="0" b="-5903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About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579089"/>
            <a:ext cx="7707794" cy="1957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GIT</a:t>
            </a:r>
          </a:p>
          <a:p>
            <a:pPr algn="ctr" marL="0" indent="0" lvl="0">
              <a:lnSpc>
                <a:spcPts val="7704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203934" y="3565455"/>
            <a:ext cx="9400527" cy="3309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27"/>
              </a:lnSpc>
            </a:pPr>
            <a:r>
              <a:rPr lang="en-US" b="true" sz="3388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 UNA HERRAMIENTA QUE GUARDA LOS CAMBIOS EN TUS ARCHIVOS.</a:t>
            </a:r>
          </a:p>
          <a:p>
            <a:pPr algn="just">
              <a:lnSpc>
                <a:spcPts val="3727"/>
              </a:lnSpc>
            </a:pPr>
            <a:r>
              <a:rPr lang="en-US" b="true" sz="3388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SIRVE PARA:</a:t>
            </a:r>
          </a:p>
          <a:p>
            <a:pPr algn="just" marL="731602" indent="-365801" lvl="1">
              <a:lnSpc>
                <a:spcPts val="3727"/>
              </a:lnSpc>
              <a:buFont typeface="Arial"/>
              <a:buChar char="•"/>
            </a:pPr>
            <a:r>
              <a:rPr lang="en-US" b="true" sz="3388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GUARDAR TU TRABAJO.</a:t>
            </a:r>
          </a:p>
          <a:p>
            <a:pPr algn="just" marL="731602" indent="-365801" lvl="1">
              <a:lnSpc>
                <a:spcPts val="3727"/>
              </a:lnSpc>
              <a:buFont typeface="Arial"/>
              <a:buChar char="•"/>
            </a:pPr>
            <a:r>
              <a:rPr lang="en-US" b="true" sz="3388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VOLVER ATRÁS SI TE EQUIVOCAS.</a:t>
            </a:r>
          </a:p>
          <a:p>
            <a:pPr algn="just" marL="731602" indent="-365801" lvl="1">
              <a:lnSpc>
                <a:spcPts val="3727"/>
              </a:lnSpc>
              <a:buFont typeface="Arial"/>
              <a:buChar char="•"/>
            </a:pPr>
            <a:r>
              <a:rPr lang="en-US" b="true" sz="3388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COLABORAR CON OTRAS PERSONAS.</a:t>
            </a:r>
          </a:p>
          <a:p>
            <a:pPr algn="just" marL="0" indent="0" lvl="0">
              <a:lnSpc>
                <a:spcPts val="3727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7607709" y="-2441278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400375" y="1311187"/>
            <a:ext cx="7400209" cy="1957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CONCEPTOS CLAVE DE GIT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6785" y="3876287"/>
            <a:ext cx="16188571" cy="5087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26"/>
              </a:lnSpc>
            </a:pPr>
            <a:r>
              <a:rPr lang="en-US" b="true" sz="3478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REPOSITORIO: CARPETA DONDE GIT GUARDA EL HISTORIAL DE CAMBIOS.</a:t>
            </a:r>
          </a:p>
          <a:p>
            <a:pPr algn="just">
              <a:lnSpc>
                <a:spcPts val="3826"/>
              </a:lnSpc>
            </a:pPr>
          </a:p>
          <a:p>
            <a:pPr algn="just">
              <a:lnSpc>
                <a:spcPts val="3826"/>
              </a:lnSpc>
            </a:pPr>
            <a:r>
              <a:rPr lang="en-US" b="true" sz="3478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COMMIT: GUARDADO DE CAMBIOS CON UN MENSAJE DESCRIPTIVO.</a:t>
            </a:r>
          </a:p>
          <a:p>
            <a:pPr algn="just">
              <a:lnSpc>
                <a:spcPts val="3826"/>
              </a:lnSpc>
            </a:pPr>
          </a:p>
          <a:p>
            <a:pPr algn="just">
              <a:lnSpc>
                <a:spcPts val="3826"/>
              </a:lnSpc>
            </a:pPr>
            <a:r>
              <a:rPr lang="en-US" b="true" sz="3478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BRANCH (RAMA): LÍNEA DE TRABAJO PARALELA.</a:t>
            </a:r>
          </a:p>
          <a:p>
            <a:pPr algn="just">
              <a:lnSpc>
                <a:spcPts val="3826"/>
              </a:lnSpc>
            </a:pPr>
          </a:p>
          <a:p>
            <a:pPr algn="just">
              <a:lnSpc>
                <a:spcPts val="3826"/>
              </a:lnSpc>
            </a:pPr>
            <a:r>
              <a:rPr lang="en-US" b="true" sz="3478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MERGE: UNIR LOS CAMBIOS DE UNA RAMA CON OTRA.</a:t>
            </a:r>
          </a:p>
          <a:p>
            <a:pPr algn="just">
              <a:lnSpc>
                <a:spcPts val="3826"/>
              </a:lnSpc>
            </a:pPr>
          </a:p>
          <a:p>
            <a:pPr algn="just" marL="0" indent="0" lvl="0">
              <a:lnSpc>
                <a:spcPts val="2962"/>
              </a:lnSpc>
            </a:pPr>
            <a:r>
              <a:rPr lang="en-US" b="true" sz="2693" spc="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CLONE / PULL / PUSH: DESCARGAR, OBTENER O SUBIR CAMBIOS DESDE/HACIA</a:t>
            </a:r>
            <a:r>
              <a:rPr lang="en-US" b="true" sz="2693" spc="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UN REPOSITORIO REMOTO.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95603" y="1028700"/>
            <a:ext cx="3078091" cy="2764458"/>
            <a:chOff x="0" y="0"/>
            <a:chExt cx="2776494" cy="249359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776494" cy="2493591"/>
            </a:xfrm>
            <a:custGeom>
              <a:avLst/>
              <a:gdLst/>
              <a:ahLst/>
              <a:cxnLst/>
              <a:rect r="r" b="b" t="t" l="l"/>
              <a:pathLst>
                <a:path h="2493591" w="2776494">
                  <a:moveTo>
                    <a:pt x="45273" y="0"/>
                  </a:moveTo>
                  <a:lnTo>
                    <a:pt x="2731221" y="0"/>
                  </a:lnTo>
                  <a:cubicBezTo>
                    <a:pt x="2756224" y="0"/>
                    <a:pt x="2776494" y="20269"/>
                    <a:pt x="2776494" y="45273"/>
                  </a:cubicBezTo>
                  <a:lnTo>
                    <a:pt x="2776494" y="2448318"/>
                  </a:lnTo>
                  <a:cubicBezTo>
                    <a:pt x="2776494" y="2460326"/>
                    <a:pt x="2771724" y="2471841"/>
                    <a:pt x="2763234" y="2480331"/>
                  </a:cubicBezTo>
                  <a:cubicBezTo>
                    <a:pt x="2754743" y="2488822"/>
                    <a:pt x="2743228" y="2493591"/>
                    <a:pt x="2731221" y="2493591"/>
                  </a:cubicBezTo>
                  <a:lnTo>
                    <a:pt x="45273" y="2493591"/>
                  </a:lnTo>
                  <a:cubicBezTo>
                    <a:pt x="33266" y="2493591"/>
                    <a:pt x="21751" y="2488822"/>
                    <a:pt x="13260" y="2480331"/>
                  </a:cubicBezTo>
                  <a:cubicBezTo>
                    <a:pt x="4770" y="2471841"/>
                    <a:pt x="0" y="2460326"/>
                    <a:pt x="0" y="2448318"/>
                  </a:cubicBezTo>
                  <a:lnTo>
                    <a:pt x="0" y="45273"/>
                  </a:lnTo>
                  <a:cubicBezTo>
                    <a:pt x="0" y="33266"/>
                    <a:pt x="4770" y="21751"/>
                    <a:pt x="13260" y="13260"/>
                  </a:cubicBezTo>
                  <a:cubicBezTo>
                    <a:pt x="21751" y="4770"/>
                    <a:pt x="33266" y="0"/>
                    <a:pt x="45273" y="0"/>
                  </a:cubicBezTo>
                  <a:close/>
                </a:path>
              </a:pathLst>
            </a:custGeom>
            <a:blipFill>
              <a:blip r:embed="rId6"/>
              <a:stretch>
                <a:fillRect l="-17337" t="0" r="-17337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4427265" y="693098"/>
            <a:ext cx="3078091" cy="2764458"/>
            <a:chOff x="0" y="0"/>
            <a:chExt cx="2776494" cy="249359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776494" cy="2493591"/>
            </a:xfrm>
            <a:custGeom>
              <a:avLst/>
              <a:gdLst/>
              <a:ahLst/>
              <a:cxnLst/>
              <a:rect r="r" b="b" t="t" l="l"/>
              <a:pathLst>
                <a:path h="2493591" w="2776494">
                  <a:moveTo>
                    <a:pt x="45273" y="0"/>
                  </a:moveTo>
                  <a:lnTo>
                    <a:pt x="2731221" y="0"/>
                  </a:lnTo>
                  <a:cubicBezTo>
                    <a:pt x="2756224" y="0"/>
                    <a:pt x="2776494" y="20269"/>
                    <a:pt x="2776494" y="45273"/>
                  </a:cubicBezTo>
                  <a:lnTo>
                    <a:pt x="2776494" y="2448318"/>
                  </a:lnTo>
                  <a:cubicBezTo>
                    <a:pt x="2776494" y="2460326"/>
                    <a:pt x="2771724" y="2471841"/>
                    <a:pt x="2763234" y="2480331"/>
                  </a:cubicBezTo>
                  <a:cubicBezTo>
                    <a:pt x="2754743" y="2488822"/>
                    <a:pt x="2743228" y="2493591"/>
                    <a:pt x="2731221" y="2493591"/>
                  </a:cubicBezTo>
                  <a:lnTo>
                    <a:pt x="45273" y="2493591"/>
                  </a:lnTo>
                  <a:cubicBezTo>
                    <a:pt x="33266" y="2493591"/>
                    <a:pt x="21751" y="2488822"/>
                    <a:pt x="13260" y="2480331"/>
                  </a:cubicBezTo>
                  <a:cubicBezTo>
                    <a:pt x="4770" y="2471841"/>
                    <a:pt x="0" y="2460326"/>
                    <a:pt x="0" y="2448318"/>
                  </a:cubicBezTo>
                  <a:lnTo>
                    <a:pt x="0" y="45273"/>
                  </a:lnTo>
                  <a:cubicBezTo>
                    <a:pt x="0" y="33266"/>
                    <a:pt x="4770" y="21751"/>
                    <a:pt x="13260" y="13260"/>
                  </a:cubicBezTo>
                  <a:cubicBezTo>
                    <a:pt x="21751" y="4770"/>
                    <a:pt x="33266" y="0"/>
                    <a:pt x="45273" y="0"/>
                  </a:cubicBezTo>
                  <a:close/>
                </a:path>
              </a:pathLst>
            </a:custGeom>
            <a:blipFill>
              <a:blip r:embed="rId6"/>
              <a:stretch>
                <a:fillRect l="-17337" t="0" r="-17337" b="0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3855342" y="398624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3" y="0"/>
                </a:lnTo>
                <a:lnTo>
                  <a:pt x="14774613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Content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892104" y="2634066"/>
            <a:ext cx="8395896" cy="6663481"/>
            <a:chOff x="0" y="0"/>
            <a:chExt cx="1300744" cy="10323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00744" cy="1032348"/>
            </a:xfrm>
            <a:custGeom>
              <a:avLst/>
              <a:gdLst/>
              <a:ahLst/>
              <a:cxnLst/>
              <a:rect r="r" b="b" t="t" l="l"/>
              <a:pathLst>
                <a:path h="1032348" w="1300744">
                  <a:moveTo>
                    <a:pt x="16598" y="0"/>
                  </a:moveTo>
                  <a:lnTo>
                    <a:pt x="1284146" y="0"/>
                  </a:lnTo>
                  <a:cubicBezTo>
                    <a:pt x="1288548" y="0"/>
                    <a:pt x="1292770" y="1749"/>
                    <a:pt x="1295883" y="4861"/>
                  </a:cubicBezTo>
                  <a:cubicBezTo>
                    <a:pt x="1298995" y="7974"/>
                    <a:pt x="1300744" y="12196"/>
                    <a:pt x="1300744" y="16598"/>
                  </a:cubicBezTo>
                  <a:lnTo>
                    <a:pt x="1300744" y="1015750"/>
                  </a:lnTo>
                  <a:cubicBezTo>
                    <a:pt x="1300744" y="1024917"/>
                    <a:pt x="1293313" y="1032348"/>
                    <a:pt x="1284146" y="1032348"/>
                  </a:cubicBezTo>
                  <a:lnTo>
                    <a:pt x="16598" y="1032348"/>
                  </a:lnTo>
                  <a:cubicBezTo>
                    <a:pt x="7431" y="1032348"/>
                    <a:pt x="0" y="1024917"/>
                    <a:pt x="0" y="1015750"/>
                  </a:cubicBezTo>
                  <a:lnTo>
                    <a:pt x="0" y="16598"/>
                  </a:lnTo>
                  <a:cubicBezTo>
                    <a:pt x="0" y="7431"/>
                    <a:pt x="7431" y="0"/>
                    <a:pt x="16598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3359" r="-49577" b="-3359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350599" y="3221974"/>
            <a:ext cx="8963637" cy="4521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70"/>
              </a:lnSpc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 UN SITIO WEB PARA GUARDAR PROYECTOS HECHOS CON GIT.</a:t>
            </a:r>
          </a:p>
          <a:p>
            <a:pPr algn="just">
              <a:lnSpc>
                <a:spcPts val="3570"/>
              </a:lnSpc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SIRVE PARA:</a:t>
            </a:r>
          </a:p>
          <a:p>
            <a:pPr algn="just" marL="700821" indent="-350411" lvl="1">
              <a:lnSpc>
                <a:spcPts val="3570"/>
              </a:lnSpc>
              <a:buFont typeface="Arial"/>
              <a:buChar char="•"/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GUARDAR TU PROYECTO EN INTERNET.</a:t>
            </a:r>
          </a:p>
          <a:p>
            <a:pPr algn="just" marL="700821" indent="-350411" lvl="1">
              <a:lnSpc>
                <a:spcPts val="3570"/>
              </a:lnSpc>
              <a:buFont typeface="Arial"/>
              <a:buChar char="•"/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COMPARTIR TU TRABAJO CON OTROS.</a:t>
            </a:r>
          </a:p>
          <a:p>
            <a:pPr algn="just" marL="700821" indent="-350411" lvl="1">
              <a:lnSpc>
                <a:spcPts val="3570"/>
              </a:lnSpc>
              <a:buFont typeface="Arial"/>
              <a:buChar char="•"/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TRABAJAR EN EQUIPO FÁCILMENTE</a:t>
            </a:r>
          </a:p>
          <a:p>
            <a:pPr algn="just">
              <a:lnSpc>
                <a:spcPts val="3570"/>
              </a:lnSpc>
            </a:pPr>
          </a:p>
          <a:p>
            <a:pPr algn="just">
              <a:lnSpc>
                <a:spcPts val="3570"/>
              </a:lnSpc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EJEMPLO: ES COMO UNA NUBE (GOOGLE DRIVE) PARA GUARDAR TU CÓDIGO.</a:t>
            </a:r>
          </a:p>
          <a:p>
            <a:pPr algn="just" marL="0" indent="0" lvl="0">
              <a:lnSpc>
                <a:spcPts val="357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4430918" y="1066800"/>
            <a:ext cx="8522066" cy="1119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72"/>
              </a:lnSpc>
            </a:pPr>
            <a:r>
              <a:rPr lang="en-US" b="true" sz="7648" spc="-35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¿QUE ES GITHUB?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86026" y="6744221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983677" y="9024815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56844" y="4201716"/>
            <a:ext cx="7876463" cy="4823099"/>
          </a:xfrm>
          <a:custGeom>
            <a:avLst/>
            <a:gdLst/>
            <a:ahLst/>
            <a:cxnLst/>
            <a:rect r="r" b="b" t="t" l="l"/>
            <a:pathLst>
              <a:path h="4823099" w="7876463">
                <a:moveTo>
                  <a:pt x="0" y="0"/>
                </a:moveTo>
                <a:lnTo>
                  <a:pt x="7876463" y="0"/>
                </a:lnTo>
                <a:lnTo>
                  <a:pt x="7876463" y="4823099"/>
                </a:lnTo>
                <a:lnTo>
                  <a:pt x="0" y="482309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-24113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141687" y="933450"/>
            <a:ext cx="12004625" cy="910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3"/>
              </a:lnSpc>
              <a:spcBef>
                <a:spcPct val="0"/>
              </a:spcBef>
            </a:pPr>
            <a:r>
              <a:rPr lang="en-US" b="true" sz="5402" spc="1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DIFERENCIAS ENTRE GIT Y GITHUB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070437" y="2734179"/>
            <a:ext cx="1550194" cy="910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3"/>
              </a:lnSpc>
              <a:spcBef>
                <a:spcPct val="0"/>
              </a:spcBef>
            </a:pPr>
            <a:r>
              <a:rPr lang="en-US" b="true" sz="5402" spc="1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GIT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92718" y="4312247"/>
            <a:ext cx="6386066" cy="680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64"/>
              </a:lnSpc>
              <a:spcBef>
                <a:spcPct val="0"/>
              </a:spcBef>
            </a:pPr>
            <a:r>
              <a:rPr lang="en-US" b="true" sz="3974" spc="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Guarda cambios en tu PC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983677" y="6045432"/>
            <a:ext cx="5288607" cy="680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64"/>
              </a:lnSpc>
              <a:spcBef>
                <a:spcPct val="0"/>
              </a:spcBef>
            </a:pPr>
            <a:r>
              <a:rPr lang="en-US" b="true" sz="3974" spc="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Funciona sin internet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57551" y="7630397"/>
            <a:ext cx="6775756" cy="662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02"/>
              </a:lnSpc>
              <a:spcBef>
                <a:spcPct val="0"/>
              </a:spcBef>
            </a:pPr>
            <a:r>
              <a:rPr lang="en-US" b="true" sz="3858" spc="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Herramienta para versiones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85250" y="2734179"/>
            <a:ext cx="3049786" cy="910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3"/>
              </a:lnSpc>
              <a:spcBef>
                <a:spcPct val="0"/>
              </a:spcBef>
            </a:pPr>
            <a:r>
              <a:rPr lang="en-US" b="true" sz="5402" spc="1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GITHUB 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0050187" y="4332671"/>
            <a:ext cx="7876463" cy="4823099"/>
          </a:xfrm>
          <a:custGeom>
            <a:avLst/>
            <a:gdLst/>
            <a:ahLst/>
            <a:cxnLst/>
            <a:rect r="r" b="b" t="t" l="l"/>
            <a:pathLst>
              <a:path h="4823099" w="7876463">
                <a:moveTo>
                  <a:pt x="0" y="0"/>
                </a:moveTo>
                <a:lnTo>
                  <a:pt x="7876463" y="0"/>
                </a:lnTo>
                <a:lnTo>
                  <a:pt x="7876463" y="4823099"/>
                </a:lnTo>
                <a:lnTo>
                  <a:pt x="0" y="482309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-24113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1249417" y="4006659"/>
            <a:ext cx="5733549" cy="1132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32"/>
              </a:lnSpc>
              <a:spcBef>
                <a:spcPct val="0"/>
              </a:spcBef>
            </a:pPr>
            <a:r>
              <a:rPr lang="en-US" b="true" sz="3237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Guarda tu proyecto en internet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249417" y="6125742"/>
            <a:ext cx="4379714" cy="680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64"/>
              </a:lnSpc>
              <a:spcBef>
                <a:spcPct val="0"/>
              </a:spcBef>
            </a:pPr>
            <a:r>
              <a:rPr lang="en-US" b="true" sz="3974" spc="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Necesita internet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104497" y="7411750"/>
            <a:ext cx="6530986" cy="1164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67"/>
              </a:lnSpc>
              <a:spcBef>
                <a:spcPct val="0"/>
              </a:spcBef>
            </a:pPr>
            <a:r>
              <a:rPr lang="en-US" b="true" sz="3333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 una plataforma para colaborar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400375" y="1047750"/>
            <a:ext cx="7400209" cy="1957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COMO USAR GITHUB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3840783"/>
            <a:ext cx="21959292" cy="4836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98526" indent="-499263" lvl="1">
              <a:lnSpc>
                <a:spcPts val="5087"/>
              </a:lnSpc>
              <a:buAutoNum type="arabicPeriod" startAt="1"/>
            </a:pPr>
            <a:r>
              <a:rPr lang="en-US" b="true" sz="4624" spc="9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CREAR UNA CUENTA EN GITHUB.COM </a:t>
            </a:r>
          </a:p>
          <a:p>
            <a:pPr algn="just" marL="998526" indent="-499263" lvl="1">
              <a:lnSpc>
                <a:spcPts val="5087"/>
              </a:lnSpc>
              <a:buAutoNum type="arabicPeriod" startAt="1"/>
            </a:pPr>
            <a:r>
              <a:rPr lang="en-US" b="true" sz="4624" spc="9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INSTALAR GIT</a:t>
            </a:r>
          </a:p>
          <a:p>
            <a:pPr algn="just" marL="998526" indent="-499263" lvl="1">
              <a:lnSpc>
                <a:spcPts val="5087"/>
              </a:lnSpc>
              <a:buAutoNum type="arabicPeriod" startAt="1"/>
            </a:pPr>
            <a:r>
              <a:rPr lang="en-US" b="true" sz="4624" spc="9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CREAR UN REPOSITORIO EN GITHUB Y COPIAR SU URL</a:t>
            </a:r>
          </a:p>
          <a:p>
            <a:pPr algn="just" marL="998526" indent="-499263" lvl="1">
              <a:lnSpc>
                <a:spcPts val="5087"/>
              </a:lnSpc>
              <a:buAutoNum type="arabicPeriod" startAt="1"/>
            </a:pPr>
            <a:r>
              <a:rPr lang="en-US" b="true" sz="4624" spc="9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CLONAR EL REPOSITORIO EN EL COMPUTADOR</a:t>
            </a:r>
          </a:p>
          <a:p>
            <a:pPr algn="just" marL="998526" indent="-499263" lvl="1">
              <a:lnSpc>
                <a:spcPts val="5087"/>
              </a:lnSpc>
              <a:buAutoNum type="arabicPeriod" startAt="1"/>
            </a:pPr>
            <a:r>
              <a:rPr lang="en-US" b="true" sz="4624" spc="9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AGREGAR Y SUBIR ARCHIVOS</a:t>
            </a:r>
          </a:p>
          <a:p>
            <a:pPr algn="just" marL="998526" indent="-499263" lvl="1">
              <a:lnSpc>
                <a:spcPts val="5087"/>
              </a:lnSpc>
              <a:buAutoNum type="arabicPeriod" startAt="1"/>
            </a:pPr>
            <a:r>
              <a:rPr lang="en-US" b="true" sz="4624" spc="9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ACTUALIZAR LOS CAMBIOS DESDE GITHUB</a:t>
            </a:r>
          </a:p>
          <a:p>
            <a:pPr algn="just">
              <a:lnSpc>
                <a:spcPts val="3938"/>
              </a:lnSpc>
            </a:pPr>
            <a:r>
              <a:rPr lang="en-US" b="true" sz="3580" spc="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</a:t>
            </a:r>
          </a:p>
          <a:p>
            <a:pPr algn="just" marL="0" indent="0" lvl="0">
              <a:lnSpc>
                <a:spcPts val="3938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695603" y="1028700"/>
            <a:ext cx="3078091" cy="2764458"/>
            <a:chOff x="0" y="0"/>
            <a:chExt cx="2776494" cy="249359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776494" cy="2493591"/>
            </a:xfrm>
            <a:custGeom>
              <a:avLst/>
              <a:gdLst/>
              <a:ahLst/>
              <a:cxnLst/>
              <a:rect r="r" b="b" t="t" l="l"/>
              <a:pathLst>
                <a:path h="2493591" w="2776494">
                  <a:moveTo>
                    <a:pt x="45273" y="0"/>
                  </a:moveTo>
                  <a:lnTo>
                    <a:pt x="2731221" y="0"/>
                  </a:lnTo>
                  <a:cubicBezTo>
                    <a:pt x="2756224" y="0"/>
                    <a:pt x="2776494" y="20269"/>
                    <a:pt x="2776494" y="45273"/>
                  </a:cubicBezTo>
                  <a:lnTo>
                    <a:pt x="2776494" y="2448318"/>
                  </a:lnTo>
                  <a:cubicBezTo>
                    <a:pt x="2776494" y="2460326"/>
                    <a:pt x="2771724" y="2471841"/>
                    <a:pt x="2763234" y="2480331"/>
                  </a:cubicBezTo>
                  <a:cubicBezTo>
                    <a:pt x="2754743" y="2488822"/>
                    <a:pt x="2743228" y="2493591"/>
                    <a:pt x="2731221" y="2493591"/>
                  </a:cubicBezTo>
                  <a:lnTo>
                    <a:pt x="45273" y="2493591"/>
                  </a:lnTo>
                  <a:cubicBezTo>
                    <a:pt x="33266" y="2493591"/>
                    <a:pt x="21751" y="2488822"/>
                    <a:pt x="13260" y="2480331"/>
                  </a:cubicBezTo>
                  <a:cubicBezTo>
                    <a:pt x="4770" y="2471841"/>
                    <a:pt x="0" y="2460326"/>
                    <a:pt x="0" y="2448318"/>
                  </a:cubicBezTo>
                  <a:lnTo>
                    <a:pt x="0" y="45273"/>
                  </a:lnTo>
                  <a:cubicBezTo>
                    <a:pt x="0" y="33266"/>
                    <a:pt x="4770" y="21751"/>
                    <a:pt x="13260" y="13260"/>
                  </a:cubicBezTo>
                  <a:cubicBezTo>
                    <a:pt x="21751" y="4770"/>
                    <a:pt x="33266" y="0"/>
                    <a:pt x="45273" y="0"/>
                  </a:cubicBezTo>
                  <a:close/>
                </a:path>
              </a:pathLst>
            </a:custGeom>
            <a:blipFill>
              <a:blip r:embed="rId6"/>
              <a:stretch>
                <a:fillRect l="-17337" t="0" r="-17337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4427265" y="693098"/>
            <a:ext cx="3078091" cy="2764458"/>
            <a:chOff x="0" y="0"/>
            <a:chExt cx="2776494" cy="249359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776494" cy="2493591"/>
            </a:xfrm>
            <a:custGeom>
              <a:avLst/>
              <a:gdLst/>
              <a:ahLst/>
              <a:cxnLst/>
              <a:rect r="r" b="b" t="t" l="l"/>
              <a:pathLst>
                <a:path h="2493591" w="2776494">
                  <a:moveTo>
                    <a:pt x="45273" y="0"/>
                  </a:moveTo>
                  <a:lnTo>
                    <a:pt x="2731221" y="0"/>
                  </a:lnTo>
                  <a:cubicBezTo>
                    <a:pt x="2756224" y="0"/>
                    <a:pt x="2776494" y="20269"/>
                    <a:pt x="2776494" y="45273"/>
                  </a:cubicBezTo>
                  <a:lnTo>
                    <a:pt x="2776494" y="2448318"/>
                  </a:lnTo>
                  <a:cubicBezTo>
                    <a:pt x="2776494" y="2460326"/>
                    <a:pt x="2771724" y="2471841"/>
                    <a:pt x="2763234" y="2480331"/>
                  </a:cubicBezTo>
                  <a:cubicBezTo>
                    <a:pt x="2754743" y="2488822"/>
                    <a:pt x="2743228" y="2493591"/>
                    <a:pt x="2731221" y="2493591"/>
                  </a:cubicBezTo>
                  <a:lnTo>
                    <a:pt x="45273" y="2493591"/>
                  </a:lnTo>
                  <a:cubicBezTo>
                    <a:pt x="33266" y="2493591"/>
                    <a:pt x="21751" y="2488822"/>
                    <a:pt x="13260" y="2480331"/>
                  </a:cubicBezTo>
                  <a:cubicBezTo>
                    <a:pt x="4770" y="2471841"/>
                    <a:pt x="0" y="2460326"/>
                    <a:pt x="0" y="2448318"/>
                  </a:cubicBezTo>
                  <a:lnTo>
                    <a:pt x="0" y="45273"/>
                  </a:lnTo>
                  <a:cubicBezTo>
                    <a:pt x="0" y="33266"/>
                    <a:pt x="4770" y="21751"/>
                    <a:pt x="13260" y="13260"/>
                  </a:cubicBezTo>
                  <a:cubicBezTo>
                    <a:pt x="21751" y="4770"/>
                    <a:pt x="33266" y="0"/>
                    <a:pt x="45273" y="0"/>
                  </a:cubicBezTo>
                  <a:close/>
                </a:path>
              </a:pathLst>
            </a:custGeom>
            <a:blipFill>
              <a:blip r:embed="rId6"/>
              <a:stretch>
                <a:fillRect l="-17337" t="0" r="-17337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950042" y="313100"/>
            <a:ext cx="7815209" cy="1450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26"/>
              </a:lnSpc>
            </a:pPr>
            <a:r>
              <a:rPr lang="en-US" b="true" sz="4936" spc="-23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CÓMO SUBIR UN PROYECTO A GITHUB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2151" y="3327961"/>
            <a:ext cx="16120815" cy="4986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57"/>
              </a:lnSpc>
            </a:pPr>
            <a:r>
              <a:rPr lang="en-US" b="true" sz="341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1. CREAR UN REPOSITORIO EN GITHUB.</a:t>
            </a:r>
          </a:p>
          <a:p>
            <a:pPr algn="just">
              <a:lnSpc>
                <a:spcPts val="3757"/>
              </a:lnSpc>
            </a:pPr>
            <a:r>
              <a:rPr lang="en-US" b="true" sz="341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2. Abrir la terminal o Git Bash en tu carpeta de proyecto.</a:t>
            </a:r>
          </a:p>
          <a:p>
            <a:pPr algn="just">
              <a:lnSpc>
                <a:spcPts val="3757"/>
              </a:lnSpc>
            </a:pPr>
            <a:r>
              <a:rPr lang="en-US" b="true" sz="341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3. Ejecutar los comandos:</a:t>
            </a:r>
          </a:p>
          <a:p>
            <a:pPr algn="just">
              <a:lnSpc>
                <a:spcPts val="3757"/>
              </a:lnSpc>
            </a:pPr>
            <a:r>
              <a:rPr lang="en-US" b="true" sz="341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 init</a:t>
            </a:r>
          </a:p>
          <a:p>
            <a:pPr algn="just">
              <a:lnSpc>
                <a:spcPts val="3757"/>
              </a:lnSpc>
            </a:pPr>
            <a:r>
              <a:rPr lang="en-US" b="true" sz="341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 add .</a:t>
            </a:r>
          </a:p>
          <a:p>
            <a:pPr algn="just">
              <a:lnSpc>
                <a:spcPts val="3757"/>
              </a:lnSpc>
            </a:pPr>
            <a:r>
              <a:rPr lang="en-US" b="true" sz="341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 commit -m "Primer commit"</a:t>
            </a:r>
          </a:p>
          <a:p>
            <a:pPr algn="just">
              <a:lnSpc>
                <a:spcPts val="3757"/>
              </a:lnSpc>
            </a:pPr>
            <a:r>
              <a:rPr lang="en-US" b="true" sz="341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 remote add origin https://github.com/usuario/repositorio.git</a:t>
            </a:r>
          </a:p>
          <a:p>
            <a:pPr algn="just">
              <a:lnSpc>
                <a:spcPts val="3757"/>
              </a:lnSpc>
            </a:pPr>
            <a:r>
              <a:rPr lang="en-US" b="true" sz="341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 push -u origin master</a:t>
            </a:r>
          </a:p>
          <a:p>
            <a:pPr algn="just">
              <a:lnSpc>
                <a:spcPts val="2909"/>
              </a:lnSpc>
            </a:pPr>
            <a:r>
              <a:rPr lang="en-US" b="true" sz="2644" spc="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</a:t>
            </a:r>
          </a:p>
          <a:p>
            <a:pPr algn="just" marL="0" indent="0" lvl="0">
              <a:lnSpc>
                <a:spcPts val="2909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695603" y="1028700"/>
            <a:ext cx="1998008" cy="1794427"/>
            <a:chOff x="0" y="0"/>
            <a:chExt cx="2776494" cy="249359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776494" cy="2493591"/>
            </a:xfrm>
            <a:custGeom>
              <a:avLst/>
              <a:gdLst/>
              <a:ahLst/>
              <a:cxnLst/>
              <a:rect r="r" b="b" t="t" l="l"/>
              <a:pathLst>
                <a:path h="2493591" w="2776494">
                  <a:moveTo>
                    <a:pt x="69747" y="0"/>
                  </a:moveTo>
                  <a:lnTo>
                    <a:pt x="2706747" y="0"/>
                  </a:lnTo>
                  <a:cubicBezTo>
                    <a:pt x="2745267" y="0"/>
                    <a:pt x="2776494" y="31227"/>
                    <a:pt x="2776494" y="69747"/>
                  </a:cubicBezTo>
                  <a:lnTo>
                    <a:pt x="2776494" y="2423845"/>
                  </a:lnTo>
                  <a:cubicBezTo>
                    <a:pt x="2776494" y="2442343"/>
                    <a:pt x="2769146" y="2460083"/>
                    <a:pt x="2756065" y="2473163"/>
                  </a:cubicBezTo>
                  <a:cubicBezTo>
                    <a:pt x="2742985" y="2486243"/>
                    <a:pt x="2725245" y="2493591"/>
                    <a:pt x="2706747" y="2493591"/>
                  </a:cubicBezTo>
                  <a:lnTo>
                    <a:pt x="69747" y="2493591"/>
                  </a:lnTo>
                  <a:cubicBezTo>
                    <a:pt x="51249" y="2493591"/>
                    <a:pt x="33508" y="2486243"/>
                    <a:pt x="20428" y="2473163"/>
                  </a:cubicBezTo>
                  <a:cubicBezTo>
                    <a:pt x="7348" y="2460083"/>
                    <a:pt x="0" y="2442343"/>
                    <a:pt x="0" y="2423845"/>
                  </a:cubicBezTo>
                  <a:lnTo>
                    <a:pt x="0" y="69747"/>
                  </a:lnTo>
                  <a:cubicBezTo>
                    <a:pt x="0" y="51249"/>
                    <a:pt x="7348" y="33508"/>
                    <a:pt x="20428" y="20428"/>
                  </a:cubicBezTo>
                  <a:cubicBezTo>
                    <a:pt x="33508" y="7348"/>
                    <a:pt x="51249" y="0"/>
                    <a:pt x="69747" y="0"/>
                  </a:cubicBezTo>
                  <a:close/>
                </a:path>
              </a:pathLst>
            </a:custGeom>
            <a:blipFill>
              <a:blip r:embed="rId6"/>
              <a:stretch>
                <a:fillRect l="-17337" t="0" r="-17337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5679401" y="543684"/>
            <a:ext cx="2169324" cy="1948287"/>
            <a:chOff x="0" y="0"/>
            <a:chExt cx="2776494" cy="249359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776494" cy="2493591"/>
            </a:xfrm>
            <a:custGeom>
              <a:avLst/>
              <a:gdLst/>
              <a:ahLst/>
              <a:cxnLst/>
              <a:rect r="r" b="b" t="t" l="l"/>
              <a:pathLst>
                <a:path h="2493591" w="2776494">
                  <a:moveTo>
                    <a:pt x="64239" y="0"/>
                  </a:moveTo>
                  <a:lnTo>
                    <a:pt x="2712255" y="0"/>
                  </a:lnTo>
                  <a:cubicBezTo>
                    <a:pt x="2729292" y="0"/>
                    <a:pt x="2745632" y="6768"/>
                    <a:pt x="2757679" y="18815"/>
                  </a:cubicBezTo>
                  <a:cubicBezTo>
                    <a:pt x="2769726" y="30862"/>
                    <a:pt x="2776494" y="47202"/>
                    <a:pt x="2776494" y="64239"/>
                  </a:cubicBezTo>
                  <a:lnTo>
                    <a:pt x="2776494" y="2429353"/>
                  </a:lnTo>
                  <a:cubicBezTo>
                    <a:pt x="2776494" y="2446390"/>
                    <a:pt x="2769726" y="2462729"/>
                    <a:pt x="2757679" y="2474776"/>
                  </a:cubicBezTo>
                  <a:cubicBezTo>
                    <a:pt x="2745632" y="2486823"/>
                    <a:pt x="2729292" y="2493591"/>
                    <a:pt x="2712255" y="2493591"/>
                  </a:cubicBezTo>
                  <a:lnTo>
                    <a:pt x="64239" y="2493591"/>
                  </a:lnTo>
                  <a:cubicBezTo>
                    <a:pt x="47202" y="2493591"/>
                    <a:pt x="30862" y="2486823"/>
                    <a:pt x="18815" y="2474776"/>
                  </a:cubicBezTo>
                  <a:cubicBezTo>
                    <a:pt x="6768" y="2462729"/>
                    <a:pt x="0" y="2446390"/>
                    <a:pt x="0" y="2429353"/>
                  </a:cubicBezTo>
                  <a:lnTo>
                    <a:pt x="0" y="64239"/>
                  </a:lnTo>
                  <a:cubicBezTo>
                    <a:pt x="0" y="47202"/>
                    <a:pt x="6768" y="30862"/>
                    <a:pt x="18815" y="18815"/>
                  </a:cubicBezTo>
                  <a:cubicBezTo>
                    <a:pt x="30862" y="6768"/>
                    <a:pt x="47202" y="0"/>
                    <a:pt x="64239" y="0"/>
                  </a:cubicBezTo>
                  <a:close/>
                </a:path>
              </a:pathLst>
            </a:custGeom>
            <a:blipFill>
              <a:blip r:embed="rId6"/>
              <a:stretch>
                <a:fillRect l="-17337" t="0" r="-17337" b="0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3855342" y="3986243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3" y="0"/>
                </a:lnTo>
                <a:lnTo>
                  <a:pt x="14774613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Content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892104" y="2634066"/>
            <a:ext cx="8395896" cy="6663481"/>
            <a:chOff x="0" y="0"/>
            <a:chExt cx="1300744" cy="10323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00744" cy="1032348"/>
            </a:xfrm>
            <a:custGeom>
              <a:avLst/>
              <a:gdLst/>
              <a:ahLst/>
              <a:cxnLst/>
              <a:rect r="r" b="b" t="t" l="l"/>
              <a:pathLst>
                <a:path h="1032348" w="1300744">
                  <a:moveTo>
                    <a:pt x="16598" y="0"/>
                  </a:moveTo>
                  <a:lnTo>
                    <a:pt x="1284146" y="0"/>
                  </a:lnTo>
                  <a:cubicBezTo>
                    <a:pt x="1288548" y="0"/>
                    <a:pt x="1292770" y="1749"/>
                    <a:pt x="1295883" y="4861"/>
                  </a:cubicBezTo>
                  <a:cubicBezTo>
                    <a:pt x="1298995" y="7974"/>
                    <a:pt x="1300744" y="12196"/>
                    <a:pt x="1300744" y="16598"/>
                  </a:cubicBezTo>
                  <a:lnTo>
                    <a:pt x="1300744" y="1015750"/>
                  </a:lnTo>
                  <a:cubicBezTo>
                    <a:pt x="1300744" y="1024917"/>
                    <a:pt x="1293313" y="1032348"/>
                    <a:pt x="1284146" y="1032348"/>
                  </a:cubicBezTo>
                  <a:lnTo>
                    <a:pt x="16598" y="1032348"/>
                  </a:lnTo>
                  <a:cubicBezTo>
                    <a:pt x="7431" y="1032348"/>
                    <a:pt x="0" y="1024917"/>
                    <a:pt x="0" y="1015750"/>
                  </a:cubicBezTo>
                  <a:lnTo>
                    <a:pt x="0" y="16598"/>
                  </a:lnTo>
                  <a:cubicBezTo>
                    <a:pt x="0" y="7431"/>
                    <a:pt x="7431" y="0"/>
                    <a:pt x="16598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3359" r="-49577" b="-3359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419273" y="2662641"/>
            <a:ext cx="8963637" cy="4070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70"/>
              </a:lnSpc>
            </a:pPr>
          </a:p>
          <a:p>
            <a:pPr algn="just">
              <a:lnSpc>
                <a:spcPts val="3570"/>
              </a:lnSpc>
            </a:pPr>
          </a:p>
          <a:p>
            <a:pPr algn="just">
              <a:lnSpc>
                <a:spcPts val="3570"/>
              </a:lnSpc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 </a:t>
            </a: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ADD ARCHIVO</a:t>
            </a:r>
          </a:p>
          <a:p>
            <a:pPr algn="just">
              <a:lnSpc>
                <a:spcPts val="3570"/>
              </a:lnSpc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 COMMIT -M "DESCRIPCIÓN"</a:t>
            </a:r>
          </a:p>
          <a:p>
            <a:pPr algn="just">
              <a:lnSpc>
                <a:spcPts val="3570"/>
              </a:lnSpc>
            </a:pPr>
          </a:p>
          <a:p>
            <a:pPr algn="just">
              <a:lnSpc>
                <a:spcPts val="3570"/>
              </a:lnSpc>
            </a:pPr>
          </a:p>
          <a:p>
            <a:pPr algn="just">
              <a:lnSpc>
                <a:spcPts val="3570"/>
              </a:lnSpc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SUBIR LOS CAMBIOS:</a:t>
            </a:r>
          </a:p>
          <a:p>
            <a:pPr algn="just">
              <a:lnSpc>
                <a:spcPts val="3570"/>
              </a:lnSpc>
            </a:pPr>
            <a:r>
              <a:rPr lang="en-US" b="true" sz="3246" spc="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 PUSH.</a:t>
            </a:r>
          </a:p>
          <a:p>
            <a:pPr algn="just" marL="0" indent="0" lvl="0">
              <a:lnSpc>
                <a:spcPts val="357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4430918" y="1047750"/>
            <a:ext cx="8860593" cy="1666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52"/>
              </a:lnSpc>
            </a:pPr>
            <a:r>
              <a:rPr lang="en-US" b="true" sz="5648" spc="-26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HACER UN CAMBIO Y GUARDARLO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705140" y="2381437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Content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94215" y="3234258"/>
            <a:ext cx="9970092" cy="4384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38"/>
              </a:lnSpc>
            </a:pPr>
            <a:r>
              <a:rPr lang="en-US" b="true" sz="4489" spc="8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GIT: GUARDA LOS CAMBIOS EN TU COMPUTADORA.</a:t>
            </a:r>
          </a:p>
          <a:p>
            <a:pPr algn="just">
              <a:lnSpc>
                <a:spcPts val="4938"/>
              </a:lnSpc>
            </a:pPr>
            <a:r>
              <a:rPr lang="en-US" b="true" sz="4489" spc="8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GITHUB: GUARDA TUS PROYECTOS EN INTERNET.</a:t>
            </a:r>
          </a:p>
          <a:p>
            <a:pPr algn="just">
              <a:lnSpc>
                <a:spcPts val="4938"/>
              </a:lnSpc>
            </a:pPr>
            <a:r>
              <a:rPr lang="en-US" b="true" sz="4489" spc="8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JUNTOS, PERMITEN TRABAJAR DE FORMA SEGURA Y EN EQUIPO.</a:t>
            </a:r>
          </a:p>
          <a:p>
            <a:pPr algn="just" marL="0" indent="0" lvl="0">
              <a:lnSpc>
                <a:spcPts val="4938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6691612" y="1047750"/>
            <a:ext cx="5825699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CONCLUSIÓN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-424468" y="3196158"/>
            <a:ext cx="7591373" cy="4234984"/>
            <a:chOff x="0" y="0"/>
            <a:chExt cx="3106190" cy="173284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106190" cy="1732844"/>
            </a:xfrm>
            <a:custGeom>
              <a:avLst/>
              <a:gdLst/>
              <a:ahLst/>
              <a:cxnLst/>
              <a:rect r="r" b="b" t="t" l="l"/>
              <a:pathLst>
                <a:path h="1732844" w="3106190">
                  <a:moveTo>
                    <a:pt x="18357" y="0"/>
                  </a:moveTo>
                  <a:lnTo>
                    <a:pt x="3087833" y="0"/>
                  </a:lnTo>
                  <a:cubicBezTo>
                    <a:pt x="3092701" y="0"/>
                    <a:pt x="3097370" y="1934"/>
                    <a:pt x="3100813" y="5377"/>
                  </a:cubicBezTo>
                  <a:cubicBezTo>
                    <a:pt x="3104256" y="8819"/>
                    <a:pt x="3106190" y="13488"/>
                    <a:pt x="3106190" y="18357"/>
                  </a:cubicBezTo>
                  <a:lnTo>
                    <a:pt x="3106190" y="1714487"/>
                  </a:lnTo>
                  <a:cubicBezTo>
                    <a:pt x="3106190" y="1719356"/>
                    <a:pt x="3104256" y="1724025"/>
                    <a:pt x="3100813" y="1727467"/>
                  </a:cubicBezTo>
                  <a:cubicBezTo>
                    <a:pt x="3097370" y="1730910"/>
                    <a:pt x="3092701" y="1732844"/>
                    <a:pt x="3087833" y="1732844"/>
                  </a:cubicBezTo>
                  <a:lnTo>
                    <a:pt x="18357" y="1732844"/>
                  </a:lnTo>
                  <a:cubicBezTo>
                    <a:pt x="13488" y="1732844"/>
                    <a:pt x="8819" y="1730910"/>
                    <a:pt x="5377" y="1727467"/>
                  </a:cubicBezTo>
                  <a:cubicBezTo>
                    <a:pt x="1934" y="1724025"/>
                    <a:pt x="0" y="1719356"/>
                    <a:pt x="0" y="1714487"/>
                  </a:cubicBezTo>
                  <a:lnTo>
                    <a:pt x="0" y="18357"/>
                  </a:lnTo>
                  <a:cubicBezTo>
                    <a:pt x="0" y="13488"/>
                    <a:pt x="1934" y="8819"/>
                    <a:pt x="5377" y="5377"/>
                  </a:cubicBezTo>
                  <a:cubicBezTo>
                    <a:pt x="8819" y="1934"/>
                    <a:pt x="13488" y="0"/>
                    <a:pt x="18357" y="0"/>
                  </a:cubicBezTo>
                  <a:close/>
                </a:path>
              </a:pathLst>
            </a:custGeom>
            <a:blipFill>
              <a:blip r:embed="rId8"/>
              <a:stretch>
                <a:fillRect l="-64138" t="-6755" r="0" b="-20496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DAGi8bBpo_E</dc:identifier>
  <dcterms:modified xsi:type="dcterms:W3CDTF">2011-08-01T06:04:30Z</dcterms:modified>
  <cp:revision>1</cp:revision>
  <dc:title>Dark Blue and White Modern Gradient Programming Presentation</dc:title>
</cp:coreProperties>
</file>

<file path=docProps/thumbnail.jpeg>
</file>